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Quicksand" charset="1" panose="00000500000000000000"/>
      <p:regular r:id="rId14"/>
    </p:embeddedFont>
    <p:embeddedFont>
      <p:font typeface="Quicksand Bold" charset="1" panose="00000800000000000000"/>
      <p:regular r:id="rId15"/>
    </p:embeddedFont>
    <p:embeddedFont>
      <p:font typeface="Quicksand Light" charset="1" panose="00000400000000000000"/>
      <p:regular r:id="rId16"/>
    </p:embeddedFont>
    <p:embeddedFont>
      <p:font typeface="Quicksand Medium" charset="1" panose="00000600000000000000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Light" charset="1" panose="020B0306030504020204"/>
      <p:regular r:id="rId22"/>
    </p:embeddedFont>
    <p:embeddedFont>
      <p:font typeface="Open Sans Light Italics" charset="1" panose="020B0306030504020204"/>
      <p:regular r:id="rId23"/>
    </p:embeddedFont>
    <p:embeddedFont>
      <p:font typeface="Open Sans Ultra-Bold" charset="1" panose="00000000000000000000"/>
      <p:regular r:id="rId24"/>
    </p:embeddedFont>
    <p:embeddedFont>
      <p:font typeface="Open Sans Ultra-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84390" y="-125837"/>
            <a:ext cx="850696" cy="10765128"/>
            <a:chOff x="0" y="0"/>
            <a:chExt cx="224052" cy="28352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051" cy="2835260"/>
            </a:xfrm>
            <a:custGeom>
              <a:avLst/>
              <a:gdLst/>
              <a:ahLst/>
              <a:cxnLst/>
              <a:rect r="r" b="b" t="t" l="l"/>
              <a:pathLst>
                <a:path h="2835260" w="224051">
                  <a:moveTo>
                    <a:pt x="0" y="0"/>
                  </a:moveTo>
                  <a:lnTo>
                    <a:pt x="224051" y="0"/>
                  </a:lnTo>
                  <a:lnTo>
                    <a:pt x="224051" y="2835260"/>
                  </a:lnTo>
                  <a:lnTo>
                    <a:pt x="0" y="2835260"/>
                  </a:lnTo>
                  <a:close/>
                </a:path>
              </a:pathLst>
            </a:custGeom>
            <a:solidFill>
              <a:srgbClr val="1AA6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4052" cy="288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2275494" y="2027116"/>
            <a:ext cx="10287000" cy="6232768"/>
          </a:xfrm>
          <a:custGeom>
            <a:avLst/>
            <a:gdLst/>
            <a:ahLst/>
            <a:cxnLst/>
            <a:rect r="r" b="b" t="t" l="l"/>
            <a:pathLst>
              <a:path h="6232768" w="10287000">
                <a:moveTo>
                  <a:pt x="0" y="0"/>
                </a:moveTo>
                <a:lnTo>
                  <a:pt x="10287000" y="0"/>
                </a:lnTo>
                <a:lnTo>
                  <a:pt x="10287000" y="6232768"/>
                </a:lnTo>
                <a:lnTo>
                  <a:pt x="0" y="623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62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7223" y="1710585"/>
            <a:ext cx="10613078" cy="429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 spc="377">
                <a:solidFill>
                  <a:srgbClr val="008037"/>
                </a:solidFill>
                <a:latin typeface="Quicksand Bold"/>
              </a:rPr>
              <a:t>KLASIFIKASI VARIETAS BERAS TURKI MENGGUNAKAN DEEP LEARNING CONVOLUTIONAL NEURAL NETWORK</a:t>
            </a:r>
          </a:p>
          <a:p>
            <a:pPr>
              <a:lnSpc>
                <a:spcPts val="68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98132" y="263250"/>
            <a:ext cx="2447641" cy="1264345"/>
          </a:xfrm>
          <a:custGeom>
            <a:avLst/>
            <a:gdLst/>
            <a:ahLst/>
            <a:cxnLst/>
            <a:rect r="r" b="b" t="t" l="l"/>
            <a:pathLst>
              <a:path h="1264345" w="2447641">
                <a:moveTo>
                  <a:pt x="0" y="0"/>
                </a:moveTo>
                <a:lnTo>
                  <a:pt x="2447642" y="0"/>
                </a:lnTo>
                <a:lnTo>
                  <a:pt x="2447642" y="1264345"/>
                </a:lnTo>
                <a:lnTo>
                  <a:pt x="0" y="126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7517223" y="5256727"/>
            <a:ext cx="6492240" cy="0"/>
          </a:xfrm>
          <a:prstGeom prst="line">
            <a:avLst/>
          </a:prstGeom>
          <a:ln cap="flat" w="38100">
            <a:solidFill>
              <a:srgbClr val="0080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517223" y="5578729"/>
            <a:ext cx="8873383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112">
                <a:solidFill>
                  <a:srgbClr val="00132D"/>
                </a:solidFill>
                <a:latin typeface="Roboto"/>
              </a:rPr>
              <a:t>KELOMPOK 2 :</a:t>
            </a:r>
          </a:p>
          <a:p>
            <a:pPr algn="just">
              <a:lnSpc>
                <a:spcPts val="3499"/>
              </a:lnSpc>
            </a:pPr>
            <a:r>
              <a:rPr lang="en-US" sz="2499" spc="112">
                <a:solidFill>
                  <a:srgbClr val="00132D"/>
                </a:solidFill>
                <a:latin typeface="Roboto"/>
              </a:rPr>
              <a:t>KUKUH WALUJA DJATI / 2043201043</a:t>
            </a:r>
          </a:p>
          <a:p>
            <a:pPr algn="just">
              <a:lnSpc>
                <a:spcPts val="3499"/>
              </a:lnSpc>
            </a:pPr>
            <a:r>
              <a:rPr lang="en-US" sz="2499" spc="112">
                <a:solidFill>
                  <a:srgbClr val="00132D"/>
                </a:solidFill>
                <a:latin typeface="Roboto"/>
              </a:rPr>
              <a:t>YOSEF KAREL SURYAPRABHA / 2043201051</a:t>
            </a:r>
          </a:p>
          <a:p>
            <a:pPr algn="just">
              <a:lnSpc>
                <a:spcPts val="3499"/>
              </a:lnSpc>
            </a:pPr>
            <a:r>
              <a:rPr lang="en-US" sz="2499" spc="112">
                <a:solidFill>
                  <a:srgbClr val="00132D"/>
                </a:solidFill>
                <a:latin typeface="Roboto"/>
              </a:rPr>
              <a:t>MUHAMMAD NAUFAL LUQMAN F / 2043201111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132" y="263250"/>
            <a:ext cx="2447641" cy="1264345"/>
          </a:xfrm>
          <a:custGeom>
            <a:avLst/>
            <a:gdLst/>
            <a:ahLst/>
            <a:cxnLst/>
            <a:rect r="r" b="b" t="t" l="l"/>
            <a:pathLst>
              <a:path h="1264345" w="2447641">
                <a:moveTo>
                  <a:pt x="0" y="0"/>
                </a:moveTo>
                <a:lnTo>
                  <a:pt x="2447642" y="0"/>
                </a:lnTo>
                <a:lnTo>
                  <a:pt x="2447642" y="1264345"/>
                </a:lnTo>
                <a:lnTo>
                  <a:pt x="0" y="126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6585" y="7966429"/>
            <a:ext cx="6423857" cy="1291871"/>
            <a:chOff x="0" y="0"/>
            <a:chExt cx="1691880" cy="340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1880" cy="340246"/>
            </a:xfrm>
            <a:custGeom>
              <a:avLst/>
              <a:gdLst/>
              <a:ahLst/>
              <a:cxnLst/>
              <a:rect r="r" b="b" t="t" l="l"/>
              <a:pathLst>
                <a:path h="340246" w="1691880">
                  <a:moveTo>
                    <a:pt x="0" y="0"/>
                  </a:moveTo>
                  <a:lnTo>
                    <a:pt x="1691880" y="0"/>
                  </a:lnTo>
                  <a:lnTo>
                    <a:pt x="1691880" y="340246"/>
                  </a:lnTo>
                  <a:lnTo>
                    <a:pt x="0" y="340246"/>
                  </a:lnTo>
                  <a:close/>
                </a:path>
              </a:pathLst>
            </a:custGeom>
            <a:solidFill>
              <a:srgbClr val="1AA6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91880" cy="387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16585" y="2380522"/>
            <a:ext cx="6423857" cy="5663311"/>
          </a:xfrm>
          <a:custGeom>
            <a:avLst/>
            <a:gdLst/>
            <a:ahLst/>
            <a:cxnLst/>
            <a:rect r="r" b="b" t="t" l="l"/>
            <a:pathLst>
              <a:path h="5663311" w="6423857">
                <a:moveTo>
                  <a:pt x="0" y="0"/>
                </a:moveTo>
                <a:lnTo>
                  <a:pt x="6423857" y="0"/>
                </a:lnTo>
                <a:lnTo>
                  <a:pt x="6423857" y="5663312"/>
                </a:lnTo>
                <a:lnTo>
                  <a:pt x="0" y="5663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25" t="-8334" r="-12749" b="-964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52509" y="2816513"/>
            <a:ext cx="7154504" cy="522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"/>
              </a:rPr>
              <a:t>CNN merupakan salah satu metode deep learning yang biasa digunakan dalam operasi pendektesian, pengenalan, atau klasifikasi gambar. Konsep dasar dari metode CNN adalah bahwa metode ini melihat dan mempelajari bagian-bagian kecil dari suatu gambar, seperti warna, bentuk sudut, tekstur, dan lain sebagainya, yang kemudian menggabungkan semua informasi tersebut untuk dapat mengenali objek yang lebih detail atau besar.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6585" y="1381401"/>
            <a:ext cx="13976481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5999">
                <a:solidFill>
                  <a:srgbClr val="000000"/>
                </a:solidFill>
                <a:latin typeface="Roboto Bold"/>
              </a:rPr>
              <a:t>CONVOLUTIONAL NEURAL NETWORK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98132" y="263250"/>
            <a:ext cx="2447641" cy="1264345"/>
          </a:xfrm>
          <a:custGeom>
            <a:avLst/>
            <a:gdLst/>
            <a:ahLst/>
            <a:cxnLst/>
            <a:rect r="r" b="b" t="t" l="l"/>
            <a:pathLst>
              <a:path h="1264345" w="2447641">
                <a:moveTo>
                  <a:pt x="0" y="0"/>
                </a:moveTo>
                <a:lnTo>
                  <a:pt x="2447642" y="0"/>
                </a:lnTo>
                <a:lnTo>
                  <a:pt x="2447642" y="1264345"/>
                </a:lnTo>
                <a:lnTo>
                  <a:pt x="0" y="1264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1729" y="1085850"/>
            <a:ext cx="13976481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5999">
                <a:solidFill>
                  <a:srgbClr val="000000"/>
                </a:solidFill>
                <a:latin typeface="Roboto Bold"/>
              </a:rPr>
              <a:t>CONVOLUTIONAL NEURAL NETWORK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11704"/>
            <a:ext cx="16392694" cy="787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Roboto"/>
              </a:rPr>
              <a:t>Langkah dari operasi CNN :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Convolutional Layer : penggeseran filter (matriks kecil) melintasi input (matriks besar) dan mengalikan elemen-elemen matriks filter dengan elemen-elemen yang sesuai dalam input, lalu menjumlahkan hasilnya, menjadi feature map. Sederhananya, merupakan proses pengidentifikasian fitur-fitur visual seperti tepi, sudut, atau tekstur pada gambar.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Fungsi Aktivasi : menerapkan fungsi aktivasi pada setiap elemen dalam feature map. Ini memperkenalkan unsur non-linearitas ke dalam model, memungkinkan CNN untuk memahami pola yang lebih kompleks.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Pooling layer : menggunakan lapisan pengelompokan untuk mereduksi dimensi feature map, untuk menyaring informasi yang paling relevan, sehingga mengurangi beban dari proses komputasi.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Flattening : mengubah feature map menjadi vektor satu dimensi, agar nantinya data dapat dimasukan kedalam fully connected layers.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fully connected layers : dalam layers ini, diproses vektor dari langkah flattening, dimana pada proses ini dapat dipahami hubungan antara fitur-fitur.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Output layer : menghasilkan prediksi berupa nilai-nilai probabilitas untuk setiap kelas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Loss function : Menghitung nilai loss atau kerugian dengan membandingkan prediksi model dengan data sebenarnya.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Roboto"/>
              </a:rPr>
              <a:t>Training &amp; Testing/evaluasi model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83663"/>
            <a:ext cx="9219305" cy="5496462"/>
          </a:xfrm>
          <a:custGeom>
            <a:avLst/>
            <a:gdLst/>
            <a:ahLst/>
            <a:cxnLst/>
            <a:rect r="r" b="b" t="t" l="l"/>
            <a:pathLst>
              <a:path h="5496462" w="9219305">
                <a:moveTo>
                  <a:pt x="0" y="0"/>
                </a:moveTo>
                <a:lnTo>
                  <a:pt x="9219305" y="0"/>
                </a:lnTo>
                <a:lnTo>
                  <a:pt x="9219305" y="5496462"/>
                </a:lnTo>
                <a:lnTo>
                  <a:pt x="0" y="549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48915"/>
            <a:ext cx="16230600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"/>
              </a:rPr>
              <a:t>Studi kasus ini mengenai lima varietas beras yang berasal dari Turki, yaitu Arborio, Basmati, Ipsala, Jasmine, dan Karacadag. Data yang didapat dari https://www.kaggle.com/datasets/muratkokludataset/rice-image-dataset. Tujuan untuk mempermudah mengetahui type beras dari turki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7236534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5999">
                <a:solidFill>
                  <a:srgbClr val="000000"/>
                </a:solidFill>
                <a:latin typeface="Roboto Bold"/>
              </a:rPr>
              <a:t>Studi kasus : Varietas Beras Turki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61388"/>
            <a:ext cx="15519607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12">
                <a:solidFill>
                  <a:srgbClr val="00132D"/>
                </a:solidFill>
                <a:latin typeface="Roboto Bold"/>
              </a:rPr>
              <a:t>Berikut salah satu contoh dari masing-masing varietas beras yang digunakan dalam penelitian ini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7012" y="0"/>
            <a:ext cx="11030988" cy="5143500"/>
            <a:chOff x="0" y="0"/>
            <a:chExt cx="2905281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5281" cy="1354667"/>
            </a:xfrm>
            <a:custGeom>
              <a:avLst/>
              <a:gdLst/>
              <a:ahLst/>
              <a:cxnLst/>
              <a:rect r="r" b="b" t="t" l="l"/>
              <a:pathLst>
                <a:path h="1354667" w="2905281">
                  <a:moveTo>
                    <a:pt x="0" y="0"/>
                  </a:moveTo>
                  <a:lnTo>
                    <a:pt x="2905281" y="0"/>
                  </a:lnTo>
                  <a:lnTo>
                    <a:pt x="2905281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AA6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05281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7699" y="-417252"/>
            <a:ext cx="7434711" cy="10704252"/>
            <a:chOff x="0" y="0"/>
            <a:chExt cx="1958113" cy="28192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8113" cy="2819227"/>
            </a:xfrm>
            <a:custGeom>
              <a:avLst/>
              <a:gdLst/>
              <a:ahLst/>
              <a:cxnLst/>
              <a:rect r="r" b="b" t="t" l="l"/>
              <a:pathLst>
                <a:path h="2819227" w="1958113">
                  <a:moveTo>
                    <a:pt x="0" y="0"/>
                  </a:moveTo>
                  <a:lnTo>
                    <a:pt x="1958113" y="0"/>
                  </a:lnTo>
                  <a:lnTo>
                    <a:pt x="1958113" y="2819227"/>
                  </a:lnTo>
                  <a:lnTo>
                    <a:pt x="0" y="28192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58113" cy="2866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943" y="204219"/>
            <a:ext cx="6861044" cy="9878563"/>
            <a:chOff x="0" y="0"/>
            <a:chExt cx="1807024" cy="26017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7024" cy="2601761"/>
            </a:xfrm>
            <a:custGeom>
              <a:avLst/>
              <a:gdLst/>
              <a:ahLst/>
              <a:cxnLst/>
              <a:rect r="r" b="b" t="t" l="l"/>
              <a:pathLst>
                <a:path h="2601761" w="1807024">
                  <a:moveTo>
                    <a:pt x="0" y="0"/>
                  </a:moveTo>
                  <a:lnTo>
                    <a:pt x="1807024" y="0"/>
                  </a:lnTo>
                  <a:lnTo>
                    <a:pt x="1807024" y="2601761"/>
                  </a:lnTo>
                  <a:lnTo>
                    <a:pt x="0" y="26017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07024" cy="264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04662" y="5426442"/>
            <a:ext cx="6516353" cy="4860558"/>
          </a:xfrm>
          <a:custGeom>
            <a:avLst/>
            <a:gdLst/>
            <a:ahLst/>
            <a:cxnLst/>
            <a:rect r="r" b="b" t="t" l="l"/>
            <a:pathLst>
              <a:path h="4860558" w="6516353">
                <a:moveTo>
                  <a:pt x="0" y="0"/>
                </a:moveTo>
                <a:lnTo>
                  <a:pt x="6516353" y="0"/>
                </a:lnTo>
                <a:lnTo>
                  <a:pt x="6516353" y="4860558"/>
                </a:lnTo>
                <a:lnTo>
                  <a:pt x="0" y="48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4502" y="204219"/>
            <a:ext cx="10316008" cy="4730655"/>
          </a:xfrm>
          <a:custGeom>
            <a:avLst/>
            <a:gdLst/>
            <a:ahLst/>
            <a:cxnLst/>
            <a:rect r="r" b="b" t="t" l="l"/>
            <a:pathLst>
              <a:path h="4730655" w="10316008">
                <a:moveTo>
                  <a:pt x="0" y="0"/>
                </a:moveTo>
                <a:lnTo>
                  <a:pt x="10316008" y="0"/>
                </a:lnTo>
                <a:lnTo>
                  <a:pt x="10316008" y="4730655"/>
                </a:lnTo>
                <a:lnTo>
                  <a:pt x="0" y="473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68665" y="5369292"/>
            <a:ext cx="3554634" cy="20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akurasi training tertinggi terdapat pada epoch ke-8, dan akurasi testing tertinggi terdapat pada epoch ke-9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603" y="3429583"/>
            <a:ext cx="5030108" cy="2328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1"/>
              </a:lnSpc>
            </a:pPr>
            <a:r>
              <a:rPr lang="en-US" sz="8399">
                <a:solidFill>
                  <a:srgbClr val="000000"/>
                </a:solidFill>
                <a:latin typeface="Roboto Bold"/>
              </a:rPr>
              <a:t>AKURASI MODEL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7012" y="0"/>
            <a:ext cx="11030988" cy="5143500"/>
            <a:chOff x="0" y="0"/>
            <a:chExt cx="2905281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5281" cy="1354667"/>
            </a:xfrm>
            <a:custGeom>
              <a:avLst/>
              <a:gdLst/>
              <a:ahLst/>
              <a:cxnLst/>
              <a:rect r="r" b="b" t="t" l="l"/>
              <a:pathLst>
                <a:path h="1354667" w="2905281">
                  <a:moveTo>
                    <a:pt x="0" y="0"/>
                  </a:moveTo>
                  <a:lnTo>
                    <a:pt x="2905281" y="0"/>
                  </a:lnTo>
                  <a:lnTo>
                    <a:pt x="2905281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1AA6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05281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7699" y="-417252"/>
            <a:ext cx="7434711" cy="10704252"/>
            <a:chOff x="0" y="0"/>
            <a:chExt cx="1958113" cy="28192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8113" cy="2819227"/>
            </a:xfrm>
            <a:custGeom>
              <a:avLst/>
              <a:gdLst/>
              <a:ahLst/>
              <a:cxnLst/>
              <a:rect r="r" b="b" t="t" l="l"/>
              <a:pathLst>
                <a:path h="2819227" w="1958113">
                  <a:moveTo>
                    <a:pt x="0" y="0"/>
                  </a:moveTo>
                  <a:lnTo>
                    <a:pt x="1958113" y="0"/>
                  </a:lnTo>
                  <a:lnTo>
                    <a:pt x="1958113" y="2819227"/>
                  </a:lnTo>
                  <a:lnTo>
                    <a:pt x="0" y="28192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58113" cy="2866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5943" y="204219"/>
            <a:ext cx="6861044" cy="9878563"/>
            <a:chOff x="0" y="0"/>
            <a:chExt cx="1807024" cy="26017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07024" cy="2601761"/>
            </a:xfrm>
            <a:custGeom>
              <a:avLst/>
              <a:gdLst/>
              <a:ahLst/>
              <a:cxnLst/>
              <a:rect r="r" b="b" t="t" l="l"/>
              <a:pathLst>
                <a:path h="2601761" w="1807024">
                  <a:moveTo>
                    <a:pt x="0" y="0"/>
                  </a:moveTo>
                  <a:lnTo>
                    <a:pt x="1807024" y="0"/>
                  </a:lnTo>
                  <a:lnTo>
                    <a:pt x="1807024" y="2601761"/>
                  </a:lnTo>
                  <a:lnTo>
                    <a:pt x="0" y="26017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07024" cy="264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056987" y="5334915"/>
            <a:ext cx="6738720" cy="4952085"/>
          </a:xfrm>
          <a:custGeom>
            <a:avLst/>
            <a:gdLst/>
            <a:ahLst/>
            <a:cxnLst/>
            <a:rect r="r" b="b" t="t" l="l"/>
            <a:pathLst>
              <a:path h="4952085" w="6738720">
                <a:moveTo>
                  <a:pt x="0" y="0"/>
                </a:moveTo>
                <a:lnTo>
                  <a:pt x="6738720" y="0"/>
                </a:lnTo>
                <a:lnTo>
                  <a:pt x="6738720" y="4952085"/>
                </a:lnTo>
                <a:lnTo>
                  <a:pt x="0" y="4952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2308" y="129193"/>
            <a:ext cx="10320397" cy="4805681"/>
          </a:xfrm>
          <a:custGeom>
            <a:avLst/>
            <a:gdLst/>
            <a:ahLst/>
            <a:cxnLst/>
            <a:rect r="r" b="b" t="t" l="l"/>
            <a:pathLst>
              <a:path h="4805681" w="10320397">
                <a:moveTo>
                  <a:pt x="0" y="0"/>
                </a:moveTo>
                <a:lnTo>
                  <a:pt x="10320396" y="0"/>
                </a:lnTo>
                <a:lnTo>
                  <a:pt x="10320396" y="4805681"/>
                </a:lnTo>
                <a:lnTo>
                  <a:pt x="0" y="4805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268665" y="5369292"/>
            <a:ext cx="3554634" cy="460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Semakin kecil nilai loss model, maka berarti prediksi model mendekati label/kelas sebenarnya. 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Roboto"/>
              </a:rPr>
              <a:t>nilai loss training terbaik, yaitu yang terendah, terdapat pada epoch ke-8, dan nilai loss testing terbaik terdapat pada epoch ke-9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4603" y="3429583"/>
            <a:ext cx="5030108" cy="3471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71"/>
              </a:lnSpc>
            </a:pPr>
            <a:r>
              <a:rPr lang="en-US" sz="8399">
                <a:solidFill>
                  <a:srgbClr val="000000"/>
                </a:solidFill>
                <a:latin typeface="Roboto Bold"/>
              </a:rPr>
              <a:t>LOSS AKURASI MODEL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1713" y="-927548"/>
            <a:ext cx="19111427" cy="3086100"/>
            <a:chOff x="0" y="0"/>
            <a:chExt cx="503346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3462" cy="812800"/>
            </a:xfrm>
            <a:custGeom>
              <a:avLst/>
              <a:gdLst/>
              <a:ahLst/>
              <a:cxnLst/>
              <a:rect r="r" b="b" t="t" l="l"/>
              <a:pathLst>
                <a:path h="812800" w="5033462">
                  <a:moveTo>
                    <a:pt x="0" y="0"/>
                  </a:moveTo>
                  <a:lnTo>
                    <a:pt x="5033462" y="0"/>
                  </a:lnTo>
                  <a:lnTo>
                    <a:pt x="50334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A6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3462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75" y="2340065"/>
            <a:ext cx="6929006" cy="7777456"/>
          </a:xfrm>
          <a:custGeom>
            <a:avLst/>
            <a:gdLst/>
            <a:ahLst/>
            <a:cxnLst/>
            <a:rect r="r" b="b" t="t" l="l"/>
            <a:pathLst>
              <a:path h="7777456" w="6929006">
                <a:moveTo>
                  <a:pt x="0" y="0"/>
                </a:moveTo>
                <a:lnTo>
                  <a:pt x="6929006" y="0"/>
                </a:lnTo>
                <a:lnTo>
                  <a:pt x="6929006" y="7777456"/>
                </a:lnTo>
                <a:lnTo>
                  <a:pt x="0" y="7777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49303" y="2913576"/>
            <a:ext cx="799862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4"/>
              </a:lnSpc>
            </a:pPr>
            <a:r>
              <a:rPr lang="en-US" sz="2499" spc="112">
                <a:solidFill>
                  <a:srgbClr val="000000"/>
                </a:solidFill>
                <a:latin typeface="Roboto Bold"/>
              </a:rPr>
              <a:t>Data gambar baru yang diinput ke model prediksi</a:t>
            </a:r>
          </a:p>
        </p:txBody>
      </p:sp>
      <p:sp>
        <p:nvSpPr>
          <p:cNvPr name="AutoShape 7" id="7"/>
          <p:cNvSpPr/>
          <p:nvPr/>
        </p:nvSpPr>
        <p:spPr>
          <a:xfrm>
            <a:off x="2234681" y="3051688"/>
            <a:ext cx="761462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1303564" y="3294575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7795804" y="3294575"/>
            <a:ext cx="0" cy="18489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4254126" y="630555"/>
            <a:ext cx="9779748" cy="85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79"/>
              </a:lnSpc>
            </a:pPr>
            <a:r>
              <a:rPr lang="en-US" sz="5999">
                <a:solidFill>
                  <a:srgbClr val="FFFFFF"/>
                </a:solidFill>
                <a:latin typeface="Roboto Bold"/>
              </a:rPr>
              <a:t>CONTOH HASIL PREDIKSI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95804" y="5210175"/>
            <a:ext cx="9748118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4"/>
              </a:lnSpc>
            </a:pPr>
            <a:r>
              <a:rPr lang="en-US" sz="2499" spc="112">
                <a:solidFill>
                  <a:srgbClr val="000000"/>
                </a:solidFill>
                <a:latin typeface="Roboto Bold"/>
              </a:rPr>
              <a:t>Hasil klasifikasi dari model, dimana model berhasil menglasifikasikan data baru dengan benar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550275" y="9549275"/>
            <a:ext cx="737725" cy="737725"/>
          </a:xfrm>
          <a:custGeom>
            <a:avLst/>
            <a:gdLst/>
            <a:ahLst/>
            <a:cxnLst/>
            <a:rect r="r" b="b" t="t" l="l"/>
            <a:pathLst>
              <a:path h="737725" w="737725">
                <a:moveTo>
                  <a:pt x="0" y="0"/>
                </a:moveTo>
                <a:lnTo>
                  <a:pt x="737725" y="0"/>
                </a:lnTo>
                <a:lnTo>
                  <a:pt x="737725" y="737725"/>
                </a:lnTo>
                <a:lnTo>
                  <a:pt x="0" y="737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7774119" y="9530788"/>
            <a:ext cx="290036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85917" y="3689701"/>
            <a:ext cx="8873383" cy="170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 spc="919">
                <a:solidFill>
                  <a:srgbClr val="008037"/>
                </a:solidFill>
                <a:latin typeface="Quicksand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DAF3Oo5p2bY</dc:identifier>
  <dcterms:modified xsi:type="dcterms:W3CDTF">2011-08-01T06:04:30Z</dcterms:modified>
  <cp:revision>1</cp:revision>
  <dc:title>Green Simple Ecosystem Nature Presentation Template</dc:title>
</cp:coreProperties>
</file>